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4" r:id="rId9"/>
    <p:sldId id="263" r:id="rId10"/>
    <p:sldId id="266" r:id="rId11"/>
    <p:sldId id="268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95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7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9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17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35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39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61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83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27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4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64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96AA-6A05-4C09-B5B5-FC21A01DD81D}" type="datetimeFigureOut">
              <a:rPr lang="cs-CZ" smtClean="0"/>
              <a:t>26.10.2017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65A3-B42F-4A39-B270-7C4ACAEB36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05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://www.mikulenkovi.cz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3" y="1456196"/>
            <a:ext cx="7901694" cy="4820033"/>
          </a:xfrm>
          <a:prstGeom prst="rect">
            <a:avLst/>
          </a:prstGeom>
          <a:effectLst>
            <a:outerShdw blurRad="63500" sx="102000" sy="102000" algn="ctr" rotWithShape="0">
              <a:srgbClr val="FFC000">
                <a:alpha val="40000"/>
              </a:srgbClr>
            </a:outerShdw>
            <a:softEdge rad="3175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4458" y="104260"/>
            <a:ext cx="10770961" cy="2845417"/>
          </a:xfrm>
        </p:spPr>
        <p:txBody>
          <a:bodyPr>
            <a:normAutofit fontScale="90000"/>
          </a:bodyPr>
          <a:lstStyle/>
          <a:p>
            <a:pPr algn="l"/>
            <a:r>
              <a:rPr lang="cs-CZ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Rodinné vinařství Mikulenkovi</a:t>
            </a:r>
            <a:br>
              <a:rPr lang="cs-CZ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cs-CZ" sz="5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cs-CZ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  </a:t>
            </a:r>
            <a:r>
              <a:rPr lang="cs-CZ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a malá ekofarma</a:t>
            </a:r>
            <a:br>
              <a:rPr lang="cs-CZ" sz="5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Velké Žernoseky</a:t>
            </a:r>
            <a:br>
              <a:rPr lang="cs-CZ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cs-CZ" sz="2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 Litoměřic</a:t>
            </a:r>
            <a:endParaRPr lang="cs-CZ" sz="2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21161" y="5765073"/>
            <a:ext cx="6784258" cy="398417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                                      Představení a nabídka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6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550606"/>
            <a:ext cx="10418147" cy="707923"/>
          </a:xfrm>
        </p:spPr>
        <p:txBody>
          <a:bodyPr>
            <a:normAutofit/>
          </a:bodyPr>
          <a:lstStyle/>
          <a:p>
            <a:r>
              <a:rPr lang="cs-CZ" sz="36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           </a:t>
            </a:r>
            <a:r>
              <a:rPr lang="cs-CZ" sz="38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Farma rodinného vinařství</a:t>
            </a:r>
            <a:endParaRPr lang="cs-CZ" sz="38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66" y="1542897"/>
            <a:ext cx="2996665" cy="2613303"/>
          </a:xfrm>
          <a:effectLst>
            <a:outerShdw blurRad="63500" sx="102000" sy="102000" algn="ctr" rotWithShape="0">
              <a:srgbClr val="00B050">
                <a:alpha val="40000"/>
              </a:srgbClr>
            </a:outerShdw>
            <a:softEdge rad="31750"/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41465" y="1700981"/>
            <a:ext cx="4174664" cy="4522838"/>
          </a:xfrm>
        </p:spPr>
        <p:txBody>
          <a:bodyPr>
            <a:noAutofit/>
          </a:bodyPr>
          <a:lstStyle/>
          <a:p>
            <a:r>
              <a:rPr lang="cs-CZ" sz="2200" dirty="0" smtClean="0">
                <a:latin typeface="Verdana Pro Cond" panose="020B0606030504040204" pitchFamily="34" charset="0"/>
              </a:rPr>
              <a:t>Chováme králíky, slepice, husy, kachny</a:t>
            </a:r>
          </a:p>
          <a:p>
            <a:r>
              <a:rPr lang="cs-CZ" sz="2200" dirty="0" smtClean="0">
                <a:latin typeface="Verdana Pro Cond" panose="020B0606030504040204" pitchFamily="34" charset="0"/>
              </a:rPr>
              <a:t>Od prosince 2017 také kravku s telátkem</a:t>
            </a:r>
          </a:p>
          <a:p>
            <a:r>
              <a:rPr lang="cs-CZ" sz="2200" dirty="0" smtClean="0">
                <a:latin typeface="Verdana Pro Cond" panose="020B0606030504040204" pitchFamily="34" charset="0"/>
              </a:rPr>
              <a:t>Pěstujeme vlastní brambory bez chemických postřiků, bylinky, zeleninu</a:t>
            </a:r>
          </a:p>
          <a:p>
            <a:r>
              <a:rPr lang="cs-CZ" sz="2200" dirty="0" smtClean="0">
                <a:latin typeface="Verdana Pro Cond" panose="020B0606030504040204" pitchFamily="34" charset="0"/>
              </a:rPr>
              <a:t>Vaříme především z vlastních surovin, pečeme vlastní chleba, škvarkové placky…</a:t>
            </a:r>
          </a:p>
          <a:p>
            <a:r>
              <a:rPr lang="cs-CZ" sz="2200" dirty="0" smtClean="0">
                <a:latin typeface="Verdana Pro Cond" panose="020B0606030504040204" pitchFamily="34" charset="0"/>
              </a:rPr>
              <a:t>Plánujeme výrobu sýrů a prodej bedýnek s domácími produkty a vínem</a:t>
            </a:r>
          </a:p>
          <a:p>
            <a:endParaRPr lang="cs-CZ" sz="2200" dirty="0">
              <a:latin typeface="Verdana Pro Cond" panose="020B0606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67" y="4267200"/>
            <a:ext cx="2996664" cy="2104103"/>
          </a:xfrm>
          <a:prstGeom prst="rect">
            <a:avLst/>
          </a:prstGeom>
          <a:effectLst>
            <a:outerShdw blurRad="63500" sx="102000" sy="102000" algn="ctr" rotWithShape="0">
              <a:srgbClr val="00B050">
                <a:alpha val="40000"/>
              </a:srgbClr>
            </a:outerShdw>
            <a:softEdge rad="3175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36" y="1875503"/>
            <a:ext cx="2836876" cy="4173794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3310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Děkujeme a těšíme se na vás, Petra a Dalibor Mikulenkovi, Kristina Křížová</a:t>
            </a:r>
            <a:endParaRPr lang="cs-CZ" sz="38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9709" y="2210990"/>
            <a:ext cx="441222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>
                <a:latin typeface="Verdana Pro Cond" panose="020B0606030504040204" pitchFamily="34" charset="0"/>
              </a:rPr>
              <a:t>Kontakty:</a:t>
            </a:r>
          </a:p>
          <a:p>
            <a:pPr marL="0" indent="0">
              <a:buNone/>
            </a:pPr>
            <a:r>
              <a:rPr lang="cs-CZ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Velké Žernoseky čp.17</a:t>
            </a:r>
          </a:p>
          <a:p>
            <a:pPr marL="0" indent="0">
              <a:buNone/>
            </a:pPr>
            <a:r>
              <a:rPr lang="cs-CZ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412 01 Litoměřice</a:t>
            </a:r>
            <a:endParaRPr lang="cs-CZ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Verdana Pro Cond" panose="020B0606030504040204" pitchFamily="34" charset="0"/>
              </a:rPr>
              <a:t>Tel: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777 153 743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774 001 890</a:t>
            </a:r>
          </a:p>
          <a:p>
            <a:pPr marL="0" indent="0">
              <a:buNone/>
            </a:pPr>
            <a:endParaRPr lang="cs-CZ" sz="1100" dirty="0" smtClean="0">
              <a:solidFill>
                <a:srgbClr val="00B050"/>
              </a:solidFill>
              <a:latin typeface="Verdana Pro Cond" panose="020B060603050404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Verdana Pro Cond" panose="020B0606030504040204" pitchFamily="34" charset="0"/>
                <a:hlinkClick r:id="rId2"/>
              </a:rPr>
              <a:t>www.mikulenkovi.cz</a:t>
            </a:r>
            <a:endParaRPr lang="cs-CZ" dirty="0" smtClean="0">
              <a:latin typeface="Verdana Pro Cond" panose="020B0606030504040204" pitchFamily="34" charset="0"/>
            </a:endParaRPr>
          </a:p>
          <a:p>
            <a:pPr marL="0" indent="0">
              <a:buNone/>
            </a:pPr>
            <a:endParaRPr lang="cs-CZ" sz="1000" dirty="0" smtClean="0">
              <a:latin typeface="Verdana Pro Cond" panose="020B0606030504040204" pitchFamily="34" charset="0"/>
            </a:endParaRPr>
          </a:p>
          <a:p>
            <a:pPr marL="0" indent="0">
              <a:buNone/>
            </a:pPr>
            <a:r>
              <a:rPr lang="cs-CZ" sz="2200" dirty="0" err="1" smtClean="0">
                <a:latin typeface="Verdana Pro Cond" panose="020B0606030504040204" pitchFamily="34" charset="0"/>
              </a:rPr>
              <a:t>Facebook</a:t>
            </a:r>
            <a:r>
              <a:rPr lang="cs-CZ" sz="2200" dirty="0" smtClean="0">
                <a:latin typeface="Verdana Pro Cond" panose="020B0606030504040204" pitchFamily="34" charset="0"/>
              </a:rPr>
              <a:t> - Rodinné vinařství Mikulenkovi</a:t>
            </a:r>
            <a:endParaRPr lang="cs-CZ" sz="2200" dirty="0">
              <a:latin typeface="Verdana Pro Cond" panose="020B060603050404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6" y="2210990"/>
            <a:ext cx="5946058" cy="3965973"/>
          </a:xfrm>
        </p:spPr>
      </p:pic>
    </p:spTree>
    <p:extLst>
      <p:ext uri="{BB962C8B-B14F-4D97-AF65-F5344CB8AC3E}">
        <p14:creationId xmlns:p14="http://schemas.microsoft.com/office/powerpoint/2010/main" val="921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Slovo vinaře   </a:t>
            </a:r>
            <a:endParaRPr lang="cs-CZ" b="1" spc="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cs-CZ" sz="2400" dirty="0" smtClean="0">
                <a:latin typeface="Verdana Pro Cond" panose="020B0606030504040204" pitchFamily="34" charset="0"/>
              </a:rPr>
              <a:t>Bylo </a:t>
            </a:r>
            <a:r>
              <a:rPr lang="cs-CZ" sz="2400" dirty="0">
                <a:latin typeface="Verdana Pro Cond" panose="020B0606030504040204" pitchFamily="34" charset="0"/>
              </a:rPr>
              <a:t>by lží říkat hostům, že máme ta nejlepší vína.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cs-CZ" sz="2400" dirty="0">
                <a:latin typeface="Verdana Pro Cond" panose="020B0606030504040204" pitchFamily="34" charset="0"/>
              </a:rPr>
              <a:t>Bylo by lží si namlouvat, že všem hostům musí naše víno chutnat.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cs-CZ" sz="2400" dirty="0">
                <a:latin typeface="Verdana Pro Cond" panose="020B0606030504040204" pitchFamily="34" charset="0"/>
              </a:rPr>
              <a:t>Zodpovědně však mohu říci, že všechno co pro hosty děláme, děláme srdcem.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cs-CZ" sz="2400" dirty="0">
                <a:latin typeface="Verdana Pro Cond" panose="020B0606030504040204" pitchFamily="34" charset="0"/>
              </a:rPr>
              <a:t>Věříme, že si každý host v našem vinařství najde něco, s čím odejde spokojen.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32" y="1992773"/>
            <a:ext cx="5094168" cy="3820626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91" y="408293"/>
            <a:ext cx="1246238" cy="12786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6" y="645024"/>
            <a:ext cx="733972" cy="7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364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firemní i soukromé degustace vína</a:t>
            </a:r>
            <a:b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                                     </a:t>
            </a:r>
            <a: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  <a:t>s hudbou i tancem </a:t>
            </a:r>
            <a: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  <a:sym typeface="Wingdings" panose="05000000000000000000" pitchFamily="2" charset="2"/>
              </a:rPr>
              <a:t></a:t>
            </a:r>
            <a: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  <a:t/>
            </a:r>
            <a:b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endParaRPr lang="cs-CZ" sz="40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" y="1693045"/>
            <a:ext cx="4259713" cy="3505972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4152" y="2374028"/>
            <a:ext cx="4352108" cy="32928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329" y="3953690"/>
            <a:ext cx="3290822" cy="24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948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300" dirty="0" smtClean="0">
                <a:latin typeface="Verdana Pro Cond" panose="020B0606030504040204" pitchFamily="34" charset="0"/>
              </a:rPr>
              <a:t>                    </a:t>
            </a:r>
            <a:r>
              <a:rPr lang="cs-CZ" sz="4000" b="1" spc="100" dirty="0" err="1" smtClean="0">
                <a:solidFill>
                  <a:srgbClr val="00B050"/>
                </a:solidFill>
                <a:latin typeface="Verdana Pro Cond" panose="020B0606030504040204" pitchFamily="34" charset="0"/>
              </a:rPr>
              <a:t>teambuilding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, prohlídku vinohradu, </a:t>
            </a:r>
            <a:b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  <a:t>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                                               zelené práce…</a:t>
            </a:r>
            <a:endParaRPr lang="cs-CZ" sz="40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4" y="2267745"/>
            <a:ext cx="4868367" cy="3651275"/>
          </a:xfrm>
          <a:effectLst>
            <a:outerShdw blurRad="63500" sx="102000" sy="102000" algn="ctr" rotWithShape="0">
              <a:srgbClr val="00B050">
                <a:alpha val="40000"/>
              </a:srgbClr>
            </a:outerShdw>
            <a:softEdge rad="31750"/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0" y="2270636"/>
            <a:ext cx="4864510" cy="3648383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6493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931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300" dirty="0" smtClean="0">
                <a:latin typeface="Verdana Pro Cond" panose="020B0606030504040204" pitchFamily="34" charset="0"/>
              </a:rPr>
              <a:t>                            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prostory pro seminář, školení, </a:t>
            </a:r>
            <a:b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                       s naší domácí gastronomií</a:t>
            </a:r>
            <a:endParaRPr lang="cs-CZ" sz="40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95" y="2673784"/>
            <a:ext cx="4284405" cy="3088632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3784"/>
            <a:ext cx="5622668" cy="3137080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1344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/>
            </a:r>
            <a:br>
              <a:rPr lang="cs-CZ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/>
            </a:r>
            <a:br>
              <a:rPr lang="cs-CZ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sz="40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Pořádáme také (nejen) </a:t>
            </a:r>
            <a:br>
              <a:rPr lang="cs-CZ" sz="40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cs-CZ" sz="40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   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víkendové </a:t>
            </a:r>
            <a:r>
              <a:rPr lang="cs-CZ" sz="4000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  <a:t>obědy pro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skupiny</a:t>
            </a:r>
            <a:r>
              <a:rPr lang="cs-CZ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  <a:t/>
            </a:r>
            <a:br>
              <a:rPr lang="cs-CZ" b="1" spc="100" dirty="0">
                <a:solidFill>
                  <a:srgbClr val="00B050"/>
                </a:solidFill>
                <a:latin typeface="Verdana Pro Cond" panose="020B0606030504040204" pitchFamily="34" charset="0"/>
              </a:rPr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                    </a:t>
            </a:r>
            <a:endParaRPr lang="cs-CZ" sz="40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cs-CZ" b="1" u="sng" dirty="0" smtClean="0"/>
          </a:p>
          <a:p>
            <a:pPr marL="0" indent="0">
              <a:buNone/>
            </a:pPr>
            <a:r>
              <a:rPr lang="cs-CZ" sz="3200" b="1" dirty="0">
                <a:solidFill>
                  <a:srgbClr val="00B050"/>
                </a:solidFill>
              </a:rPr>
              <a:t>Ukázka obědového menu s degustací vín pro skupinu 40 turistů z Dánska </a:t>
            </a:r>
            <a:r>
              <a:rPr lang="cs-CZ" sz="3200" b="1">
                <a:solidFill>
                  <a:srgbClr val="00B050"/>
                </a:solidFill>
              </a:rPr>
              <a:t>(</a:t>
            </a:r>
            <a:r>
              <a:rPr lang="cs-CZ" sz="3200" b="1" smtClean="0">
                <a:solidFill>
                  <a:srgbClr val="00B050"/>
                </a:solidFill>
              </a:rPr>
              <a:t>15.10.2017</a:t>
            </a:r>
            <a:r>
              <a:rPr lang="cs-CZ" sz="3200" b="1" dirty="0">
                <a:solidFill>
                  <a:srgbClr val="00B050"/>
                </a:solidFill>
              </a:rPr>
              <a:t>) </a:t>
            </a:r>
            <a:endParaRPr lang="cs-CZ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sz="3200" b="1" u="sng" dirty="0" smtClean="0"/>
              <a:t>Předkrm</a:t>
            </a:r>
            <a:r>
              <a:rPr lang="cs-CZ" sz="3200" dirty="0"/>
              <a:t> - cena bez vína 35,-Kč/os.</a:t>
            </a:r>
            <a:br>
              <a:rPr lang="cs-CZ" sz="3200" dirty="0"/>
            </a:br>
            <a:r>
              <a:rPr lang="cs-CZ" sz="3200" dirty="0"/>
              <a:t>- škvarková pomazánka s domácím chlebem (obojí vyrábíme)</a:t>
            </a:r>
            <a:br>
              <a:rPr lang="cs-CZ" sz="3200" dirty="0"/>
            </a:br>
            <a:r>
              <a:rPr lang="cs-CZ" sz="3200" dirty="0"/>
              <a:t>  </a:t>
            </a:r>
            <a:r>
              <a:rPr lang="cs-CZ" sz="3200" b="1" dirty="0"/>
              <a:t>suchý Ryzlink rýnský</a:t>
            </a:r>
            <a:r>
              <a:rPr lang="cs-CZ" sz="3200" dirty="0"/>
              <a:t>, r. 2016 je skvělým partnerem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sz="3200" b="1" u="sng" dirty="0"/>
              <a:t>Oběd</a:t>
            </a:r>
            <a:r>
              <a:rPr lang="cs-CZ" sz="3200" u="sng" dirty="0"/>
              <a:t> </a:t>
            </a:r>
            <a:br>
              <a:rPr lang="cs-CZ" sz="3200" u="sng" dirty="0"/>
            </a:br>
            <a:r>
              <a:rPr lang="cs-CZ" sz="3200" dirty="0"/>
              <a:t>- polévka - silný hovězí vývar s domácími nudlemi</a:t>
            </a:r>
            <a:br>
              <a:rPr lang="cs-CZ" sz="3200" dirty="0"/>
            </a:br>
            <a:r>
              <a:rPr lang="cs-CZ" sz="3200" dirty="0"/>
              <a:t>- druhý chod: pečené červené brambory ve slupce (rozpůlené, zapečené) a hovězí </a:t>
            </a:r>
            <a:r>
              <a:rPr lang="cs-CZ" sz="3200" dirty="0" smtClean="0"/>
              <a:t>toč </a:t>
            </a:r>
            <a:r>
              <a:rPr lang="cs-CZ" sz="3200" dirty="0"/>
              <a:t>na </a:t>
            </a:r>
            <a:r>
              <a:rPr lang="cs-CZ" sz="3200" dirty="0" smtClean="0"/>
              <a:t>víně - brambory </a:t>
            </a:r>
            <a:r>
              <a:rPr lang="cs-CZ" sz="3200" dirty="0"/>
              <a:t>jsou naše, prosté jakéhokoliv chemického </a:t>
            </a:r>
            <a:r>
              <a:rPr lang="cs-CZ" sz="3200" dirty="0" smtClean="0"/>
              <a:t>ošetření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  </a:t>
            </a:r>
            <a:r>
              <a:rPr lang="cs-CZ" sz="3200" b="1" dirty="0"/>
              <a:t>suchý </a:t>
            </a:r>
            <a:r>
              <a:rPr lang="cs-CZ" sz="3200" b="1" dirty="0" err="1"/>
              <a:t>Dornfelder</a:t>
            </a:r>
            <a:r>
              <a:rPr lang="cs-CZ" sz="3200" b="1" dirty="0"/>
              <a:t> </a:t>
            </a:r>
            <a:r>
              <a:rPr lang="cs-CZ" sz="3200" dirty="0"/>
              <a:t>(červené víno), ročník 2016, zrání ve francouzském dubovém sudu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sz="3200" b="1" u="sng" dirty="0"/>
              <a:t>Digestiv</a:t>
            </a:r>
            <a:r>
              <a:rPr lang="cs-CZ" sz="3200" dirty="0"/>
              <a:t>  </a:t>
            </a:r>
            <a:br>
              <a:rPr lang="cs-CZ" sz="3200" dirty="0"/>
            </a:br>
            <a:r>
              <a:rPr lang="cs-CZ" sz="3200" dirty="0"/>
              <a:t>- králičí paštika s likérovým vínem </a:t>
            </a:r>
            <a:r>
              <a:rPr lang="cs-CZ" sz="3200" dirty="0" smtClean="0"/>
              <a:t>- paštiku </a:t>
            </a:r>
            <a:r>
              <a:rPr lang="cs-CZ" sz="3200" dirty="0"/>
              <a:t>připravujeme z našich králíků, s přídavkem našeho likérového vína </a:t>
            </a:r>
            <a:r>
              <a:rPr lang="cs-CZ" sz="3200" dirty="0" err="1"/>
              <a:t>Tergus</a:t>
            </a:r>
            <a:r>
              <a:rPr lang="cs-CZ" sz="3200" dirty="0"/>
              <a:t> (portského typu) a doušek samotného likérového vína </a:t>
            </a:r>
            <a:r>
              <a:rPr lang="cs-CZ" sz="3200" b="1" dirty="0" err="1"/>
              <a:t>Tergus</a:t>
            </a:r>
            <a:r>
              <a:rPr lang="cs-CZ" sz="3200" b="1" dirty="0"/>
              <a:t>, ročník 2014</a:t>
            </a:r>
            <a:r>
              <a:rPr lang="cs-CZ" sz="3200" dirty="0"/>
              <a:t>.....19% alkoholu, sladké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sz="3200" b="1" u="sng" dirty="0"/>
              <a:t>Dezert</a:t>
            </a:r>
            <a:r>
              <a:rPr lang="cs-CZ" sz="3200" dirty="0"/>
              <a:t> </a:t>
            </a:r>
            <a:br>
              <a:rPr lang="cs-CZ" sz="3200" dirty="0"/>
            </a:br>
            <a:r>
              <a:rPr lang="cs-CZ" sz="3200" dirty="0"/>
              <a:t>- kokosové potěšení vinařovy ženy, </a:t>
            </a:r>
            <a:r>
              <a:rPr lang="cs-CZ" sz="3200" dirty="0" smtClean="0"/>
              <a:t>káva</a:t>
            </a: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4" y="2914259"/>
            <a:ext cx="3080656" cy="2797861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7" y="1851631"/>
            <a:ext cx="2497112" cy="2202043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7" y="4446630"/>
            <a:ext cx="2372676" cy="2143287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0850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</a:t>
            </a:r>
            <a:r>
              <a:rPr lang="cs-CZ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venkovní posezení pro letní akce</a:t>
            </a:r>
            <a:endParaRPr lang="cs-CZ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8" y="2422560"/>
            <a:ext cx="6044931" cy="3400274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06" y="1903525"/>
            <a:ext cx="3945194" cy="2219172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06" y="4335534"/>
            <a:ext cx="3945194" cy="2219172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952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</a:t>
            </a:r>
            <a:r>
              <a:rPr lang="cs-CZ" sz="38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ubytování v penzionu Aurelius, domácí snídani</a:t>
            </a:r>
            <a:endParaRPr lang="cs-CZ" sz="38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" y="2054616"/>
            <a:ext cx="4431890" cy="2398281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09" y="2054616"/>
            <a:ext cx="3219832" cy="4293110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75" y="4159045"/>
            <a:ext cx="1869358" cy="2492477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517" y="1967795"/>
            <a:ext cx="1863826" cy="2485102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2" y="4590271"/>
            <a:ext cx="2156834" cy="1835109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7412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21" y="1722157"/>
            <a:ext cx="4289839" cy="2153298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" y="3875455"/>
            <a:ext cx="5102942" cy="2825555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7869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cs-CZ" sz="2800" spc="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Našim hostům nabízíme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                            </a:t>
            </a:r>
            <a:r>
              <a:rPr lang="cs-CZ" sz="4000" b="1" spc="100" dirty="0" smtClean="0">
                <a:solidFill>
                  <a:srgbClr val="00B050"/>
                </a:solidFill>
                <a:latin typeface="Verdana Pro Cond" panose="020B0606030504040204" pitchFamily="34" charset="0"/>
              </a:rPr>
              <a:t>dárkové viněty – firemní, osobní</a:t>
            </a:r>
            <a:endParaRPr lang="cs-CZ" sz="4000" b="1" spc="100" dirty="0">
              <a:solidFill>
                <a:srgbClr val="00B050"/>
              </a:solidFill>
              <a:latin typeface="Verdana Pro Cond" panose="020B060603050404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44" y="3951680"/>
            <a:ext cx="3714135" cy="2749330"/>
          </a:xfr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0" y="1690688"/>
            <a:ext cx="3042977" cy="2683407"/>
          </a:xfrm>
          <a:prstGeom prst="rect">
            <a:avLst/>
          </a:prstGeom>
          <a:effectLst>
            <a:outerShdw blurRad="63500" sx="102000" sy="102000" algn="ctr" rotWithShape="0">
              <a:srgbClr val="00B050">
                <a:alpha val="40000"/>
              </a:srgbClr>
            </a:outerShdw>
            <a:softEdge rad="31750"/>
          </a:effectLst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23" y="1690688"/>
            <a:ext cx="2916103" cy="2624813"/>
          </a:xfrm>
          <a:effectLst>
            <a:outerShdw blurRad="63500" sx="102000" sy="102000" algn="ctr" rotWithShape="0">
              <a:srgbClr val="00B050">
                <a:alpha val="40000"/>
              </a:srgbClr>
            </a:outerShdw>
            <a:softEdge rad="3175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974" y="3751994"/>
            <a:ext cx="1509067" cy="2949016"/>
          </a:xfrm>
          <a:prstGeom prst="rect">
            <a:avLst/>
          </a:prstGeom>
          <a:effectLst>
            <a:outerShdw blurRad="63500" sx="102000" sy="102000" algn="ctr" rotWithShape="0">
              <a:srgbClr val="C00000">
                <a:alpha val="4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079931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175</Words>
  <Application>Microsoft Office PowerPoint</Application>
  <PresentationFormat>Širokoúhlá obrazovka</PresentationFormat>
  <Paragraphs>37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Verdana Pro Cond</vt:lpstr>
      <vt:lpstr>Wingdings</vt:lpstr>
      <vt:lpstr>Motiv Office</vt:lpstr>
      <vt:lpstr>Rodinné vinařství Mikulenkovi                         a malá ekofarma Velké Žernoseky u Litoměřic</vt:lpstr>
      <vt:lpstr>Slovo vinaře   </vt:lpstr>
      <vt:lpstr> Našim hostům nabízíme                     firemní i soukromé degustace vína                                      s hudbou i tancem  </vt:lpstr>
      <vt:lpstr>Našim hostům nabízíme                     teambuilding, prohlídku vinohradu,                                                  zelené práce…</vt:lpstr>
      <vt:lpstr>Našim hostům nabízíme                              prostory pro seminář, školení,                         s naší domácí gastronomií</vt:lpstr>
      <vt:lpstr>  Pořádáme také (nejen)                           víkendové obědy pro skupiny                                          </vt:lpstr>
      <vt:lpstr>Našim hostům nabízíme                    venkovní posezení pro letní akce</vt:lpstr>
      <vt:lpstr>Našim hostům nabízíme     ubytování v penzionu Aurelius, domácí snídani</vt:lpstr>
      <vt:lpstr>Našim hostům nabízíme                             dárkové viněty – firemní, osobní</vt:lpstr>
      <vt:lpstr>           Farma rodinného vinařství</vt:lpstr>
      <vt:lpstr>Děkujeme a těšíme se na vás, Petra a Dalibor Mikulenkovi, Kristina Křížová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Rodinné vinařství Mikulenkovi                     a malá ekofarma</dc:title>
  <dc:creator>Vinarstvi</dc:creator>
  <cp:lastModifiedBy>Vinarstvi</cp:lastModifiedBy>
  <cp:revision>36</cp:revision>
  <dcterms:created xsi:type="dcterms:W3CDTF">2017-10-19T16:12:55Z</dcterms:created>
  <dcterms:modified xsi:type="dcterms:W3CDTF">2017-10-26T10:36:04Z</dcterms:modified>
</cp:coreProperties>
</file>